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8" r:id="rId3"/>
    <p:sldId id="272" r:id="rId4"/>
    <p:sldId id="273" r:id="rId5"/>
    <p:sldId id="257" r:id="rId6"/>
    <p:sldId id="259" r:id="rId7"/>
    <p:sldId id="260" r:id="rId8"/>
    <p:sldId id="261" r:id="rId9"/>
    <p:sldId id="264" r:id="rId10"/>
    <p:sldId id="279" r:id="rId11"/>
    <p:sldId id="262" r:id="rId12"/>
    <p:sldId id="275" r:id="rId13"/>
    <p:sldId id="280" r:id="rId14"/>
    <p:sldId id="274" r:id="rId15"/>
    <p:sldId id="281" r:id="rId16"/>
    <p:sldId id="278"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9"/>
    <p:restoredTop sz="94665"/>
  </p:normalViewPr>
  <p:slideViewPr>
    <p:cSldViewPr snapToGrid="0" snapToObjects="1">
      <p:cViewPr varScale="1">
        <p:scale>
          <a:sx n="162" d="100"/>
          <a:sy n="162" d="100"/>
        </p:scale>
        <p:origin x="239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786A9-A2CF-8549-81E7-973AD59EC46A}" type="datetimeFigureOut">
              <a:rPr lang="en-US" smtClean="0"/>
              <a:t>9/24/2019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9C01D-8A32-B441-A2A4-DBED261512AA}" type="slidenum">
              <a:rPr lang="en-US" smtClean="0"/>
              <a:t>‹#›</a:t>
            </a:fld>
            <a:endParaRPr lang="en-US"/>
          </a:p>
        </p:txBody>
      </p:sp>
    </p:spTree>
    <p:extLst>
      <p:ext uri="{BB962C8B-B14F-4D97-AF65-F5344CB8AC3E}">
        <p14:creationId xmlns:p14="http://schemas.microsoft.com/office/powerpoint/2010/main" val="308912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9C01D-8A32-B441-A2A4-DBED261512AA}" type="slidenum">
              <a:rPr lang="en-US" smtClean="0"/>
              <a:t>7</a:t>
            </a:fld>
            <a:endParaRPr lang="en-US"/>
          </a:p>
        </p:txBody>
      </p:sp>
    </p:spTree>
    <p:extLst>
      <p:ext uri="{BB962C8B-B14F-4D97-AF65-F5344CB8AC3E}">
        <p14:creationId xmlns:p14="http://schemas.microsoft.com/office/powerpoint/2010/main" val="2049718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VAC-YYz1TpU?feature=oembe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5.png"/><Relationship Id="rId7" Type="http://schemas.openxmlformats.org/officeDocument/2006/relationships/image" Target="../media/image10.tiff"/><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allINgkqKWc?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issionbelt.com/" TargetMode="External"/><Relationship Id="rId2" Type="http://schemas.openxmlformats.org/officeDocument/2006/relationships/slideLayout" Target="../slideLayouts/slideLayout2.xml"/><Relationship Id="rId1" Type="http://schemas.openxmlformats.org/officeDocument/2006/relationships/video" Target="https://www.youtube.com/embed/7O9PfaN5jYk?feature=oembed" TargetMode="External"/><Relationship Id="rId6" Type="http://schemas.openxmlformats.org/officeDocument/2006/relationships/image" Target="../media/image14.jpeg"/><Relationship Id="rId5" Type="http://schemas.openxmlformats.org/officeDocument/2006/relationships/hyperlink" Target="https://breakroomchoices.com/" TargetMode="External"/><Relationship Id="rId4" Type="http://schemas.openxmlformats.org/officeDocument/2006/relationships/hyperlink" Target="https://www.theothersideacademy.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dailystoic.com/the-addition-coming-from-you/"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8D90-C8C4-1442-84E5-2D3EA92BDBA3}"/>
              </a:ext>
            </a:extLst>
          </p:cNvPr>
          <p:cNvSpPr>
            <a:spLocks noGrp="1"/>
          </p:cNvSpPr>
          <p:nvPr>
            <p:ph type="ctrTitle"/>
          </p:nvPr>
        </p:nvSpPr>
        <p:spPr/>
        <p:txBody>
          <a:bodyPr/>
          <a:lstStyle/>
          <a:p>
            <a:r>
              <a:rPr lang="en-US" dirty="0"/>
              <a:t>Entrepreneurial Mindset in At-Risk Youth</a:t>
            </a:r>
          </a:p>
        </p:txBody>
      </p:sp>
      <p:sp>
        <p:nvSpPr>
          <p:cNvPr id="3" name="Subtitle 2">
            <a:extLst>
              <a:ext uri="{FF2B5EF4-FFF2-40B4-BE49-F238E27FC236}">
                <a16:creationId xmlns:a16="http://schemas.microsoft.com/office/drawing/2014/main" id="{8F063FCC-7A98-5C47-B219-55EEF02FFB8C}"/>
              </a:ext>
            </a:extLst>
          </p:cNvPr>
          <p:cNvSpPr>
            <a:spLocks noGrp="1"/>
          </p:cNvSpPr>
          <p:nvPr>
            <p:ph type="subTitle" idx="1"/>
          </p:nvPr>
        </p:nvSpPr>
        <p:spPr/>
        <p:txBody>
          <a:bodyPr/>
          <a:lstStyle/>
          <a:p>
            <a:r>
              <a:rPr lang="en-US" dirty="0"/>
              <a:t>A Model for Instruction</a:t>
            </a:r>
          </a:p>
        </p:txBody>
      </p:sp>
    </p:spTree>
    <p:extLst>
      <p:ext uri="{BB962C8B-B14F-4D97-AF65-F5344CB8AC3E}">
        <p14:creationId xmlns:p14="http://schemas.microsoft.com/office/powerpoint/2010/main" val="171889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EC545-B217-844C-B44F-06EDECA79C8B}"/>
              </a:ext>
            </a:extLst>
          </p:cNvPr>
          <p:cNvSpPr txBox="1"/>
          <p:nvPr/>
        </p:nvSpPr>
        <p:spPr>
          <a:xfrm>
            <a:off x="1729947" y="1408671"/>
            <a:ext cx="8402594" cy="4247317"/>
          </a:xfrm>
          <a:prstGeom prst="rect">
            <a:avLst/>
          </a:prstGeom>
          <a:noFill/>
        </p:spPr>
        <p:txBody>
          <a:bodyPr wrap="square" rtlCol="0">
            <a:spAutoFit/>
          </a:bodyPr>
          <a:lstStyle/>
          <a:p>
            <a:r>
              <a:rPr lang="en-US" dirty="0"/>
              <a:t>Case Study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Online Media 3" title="Seattle Channel Special: Entrepreneurial At-Risk Youth Program">
            <a:hlinkClick r:id="" action="ppaction://media"/>
            <a:extLst>
              <a:ext uri="{FF2B5EF4-FFF2-40B4-BE49-F238E27FC236}">
                <a16:creationId xmlns:a16="http://schemas.microsoft.com/office/drawing/2014/main" id="{6D551D7B-7C33-487D-8A58-D99942415BD4}"/>
              </a:ext>
            </a:extLst>
          </p:cNvPr>
          <p:cNvPicPr>
            <a:picLocks noRot="1" noChangeAspect="1"/>
          </p:cNvPicPr>
          <p:nvPr>
            <a:videoFile r:link="rId1"/>
          </p:nvPr>
        </p:nvPicPr>
        <p:blipFill>
          <a:blip r:embed="rId3"/>
          <a:stretch>
            <a:fillRect/>
          </a:stretch>
        </p:blipFill>
        <p:spPr>
          <a:xfrm>
            <a:off x="249382" y="132196"/>
            <a:ext cx="11628582" cy="6541077"/>
          </a:xfrm>
          <a:prstGeom prst="rect">
            <a:avLst/>
          </a:prstGeom>
        </p:spPr>
      </p:pic>
    </p:spTree>
    <p:extLst>
      <p:ext uri="{BB962C8B-B14F-4D97-AF65-F5344CB8AC3E}">
        <p14:creationId xmlns:p14="http://schemas.microsoft.com/office/powerpoint/2010/main" val="34971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11">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3" name="Straight Connector 17">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4" name="Rectangle 19">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1">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3" name="Picture 22">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D7C9B1D-2BF9-B340-B117-99704E5F3C9F}"/>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kern="1200" cap="none" dirty="0">
                <a:ln w="3175" cmpd="sng">
                  <a:noFill/>
                </a:ln>
                <a:solidFill>
                  <a:schemeClr val="tx1">
                    <a:lumMod val="85000"/>
                    <a:lumOff val="15000"/>
                  </a:schemeClr>
                </a:solidFill>
                <a:effectLst/>
                <a:latin typeface="+mj-lt"/>
                <a:ea typeface="+mj-ea"/>
                <a:cs typeface="+mj-cs"/>
              </a:rPr>
              <a:t>Finite Vs. Infinite Games</a:t>
            </a:r>
          </a:p>
        </p:txBody>
      </p:sp>
      <p:sp>
        <p:nvSpPr>
          <p:cNvPr id="36" name="Rectangle 27">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6FCEF57F-C01E-2B4C-9D34-20091D5C7C46}"/>
              </a:ext>
            </a:extLst>
          </p:cNvPr>
          <p:cNvPicPr>
            <a:picLocks noChangeAspect="1"/>
          </p:cNvPicPr>
          <p:nvPr/>
        </p:nvPicPr>
        <p:blipFill>
          <a:blip r:embed="rId7"/>
          <a:stretch>
            <a:fillRect/>
          </a:stretch>
        </p:blipFill>
        <p:spPr>
          <a:xfrm>
            <a:off x="5120644" y="1122781"/>
            <a:ext cx="2072316" cy="307948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DC996E0-EB04-F747-9B96-F1DEC12CB019}"/>
              </a:ext>
            </a:extLst>
          </p:cNvPr>
          <p:cNvPicPr>
            <a:picLocks noChangeAspect="1"/>
          </p:cNvPicPr>
          <p:nvPr/>
        </p:nvPicPr>
        <p:blipFill>
          <a:blip r:embed="rId8"/>
          <a:stretch>
            <a:fillRect/>
          </a:stretch>
        </p:blipFill>
        <p:spPr>
          <a:xfrm>
            <a:off x="8144139" y="1257341"/>
            <a:ext cx="1853717" cy="2798064"/>
          </a:xfrm>
          <a:prstGeom prst="rect">
            <a:avLst/>
          </a:prstGeom>
        </p:spPr>
      </p:pic>
      <p:cxnSp>
        <p:nvCxnSpPr>
          <p:cNvPr id="37" name="Straight Connector 29">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6593058-FC2B-944F-A31A-082BF311C873}"/>
              </a:ext>
            </a:extLst>
          </p:cNvPr>
          <p:cNvPicPr>
            <a:picLocks noChangeAspect="1"/>
          </p:cNvPicPr>
          <p:nvPr/>
        </p:nvPicPr>
        <p:blipFill>
          <a:blip r:embed="rId9"/>
          <a:stretch>
            <a:fillRect/>
          </a:stretch>
        </p:blipFill>
        <p:spPr>
          <a:xfrm>
            <a:off x="2266971" y="1122781"/>
            <a:ext cx="1830375" cy="3079483"/>
          </a:xfrm>
          <a:prstGeom prst="rect">
            <a:avLst/>
          </a:prstGeom>
        </p:spPr>
      </p:pic>
    </p:spTree>
    <p:extLst>
      <p:ext uri="{BB962C8B-B14F-4D97-AF65-F5344CB8AC3E}">
        <p14:creationId xmlns:p14="http://schemas.microsoft.com/office/powerpoint/2010/main" val="407116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354F-8DCA-2D42-AE5F-1F081644F8F5}"/>
              </a:ext>
            </a:extLst>
          </p:cNvPr>
          <p:cNvSpPr>
            <a:spLocks noGrp="1"/>
          </p:cNvSpPr>
          <p:nvPr>
            <p:ph type="title"/>
          </p:nvPr>
        </p:nvSpPr>
        <p:spPr/>
        <p:txBody>
          <a:bodyPr/>
          <a:lstStyle/>
          <a:p>
            <a:r>
              <a:rPr lang="en-US" dirty="0"/>
              <a:t>Entrepreneurship as an Infinite Game</a:t>
            </a:r>
          </a:p>
        </p:txBody>
      </p:sp>
      <p:sp>
        <p:nvSpPr>
          <p:cNvPr id="3" name="Content Placeholder 2">
            <a:extLst>
              <a:ext uri="{FF2B5EF4-FFF2-40B4-BE49-F238E27FC236}">
                <a16:creationId xmlns:a16="http://schemas.microsoft.com/office/drawing/2014/main" id="{9AB85C26-97E2-0E40-A9CF-781C3F3C44AE}"/>
              </a:ext>
            </a:extLst>
          </p:cNvPr>
          <p:cNvSpPr>
            <a:spLocks noGrp="1"/>
          </p:cNvSpPr>
          <p:nvPr>
            <p:ph idx="1"/>
          </p:nvPr>
        </p:nvSpPr>
        <p:spPr/>
        <p:txBody>
          <a:bodyPr>
            <a:normAutofit fontScale="85000" lnSpcReduction="10000"/>
          </a:bodyPr>
          <a:lstStyle/>
          <a:p>
            <a:pPr marL="0" indent="0">
              <a:buNone/>
            </a:pPr>
            <a:r>
              <a:rPr lang="en-US" dirty="0"/>
              <a:t>Infinite play is inherently </a:t>
            </a:r>
            <a:r>
              <a:rPr lang="en-US" i="1" dirty="0"/>
              <a:t>paradoxical, </a:t>
            </a:r>
            <a:r>
              <a:rPr lang="en-US" dirty="0"/>
              <a:t>just as finite play is inherently </a:t>
            </a:r>
            <a:r>
              <a:rPr lang="en-US" i="1" dirty="0"/>
              <a:t>contradictory.</a:t>
            </a:r>
            <a:r>
              <a:rPr lang="en-US" dirty="0"/>
              <a:t> Because it is the purpose of infinite players to continue the play, they do not play for themselves.</a:t>
            </a:r>
          </a:p>
          <a:p>
            <a:pPr marL="0" indent="0">
              <a:buNone/>
            </a:pPr>
            <a:br>
              <a:rPr lang="en-US" dirty="0"/>
            </a:br>
            <a:r>
              <a:rPr lang="en-US" dirty="0"/>
              <a:t>The contradiction of finite play is that the players desire to </a:t>
            </a:r>
            <a:r>
              <a:rPr lang="en-US" i="1" dirty="0"/>
              <a:t>bring play to an end for themselves.</a:t>
            </a:r>
            <a:endParaRPr lang="en-US" dirty="0"/>
          </a:p>
          <a:p>
            <a:pPr marL="0" indent="0">
              <a:buNone/>
            </a:pPr>
            <a:br>
              <a:rPr lang="en-US" dirty="0"/>
            </a:br>
            <a:r>
              <a:rPr lang="en-US" dirty="0"/>
              <a:t>The paradox of infinite play is that the players desire to </a:t>
            </a:r>
            <a:r>
              <a:rPr lang="en-US" i="1" dirty="0"/>
              <a:t>continue the play in others. (p. 25-26)</a:t>
            </a:r>
            <a:endParaRPr lang="en-US" dirty="0"/>
          </a:p>
          <a:p>
            <a:pPr marL="0" indent="0">
              <a:buNone/>
            </a:pPr>
            <a:br>
              <a:rPr lang="en-US" dirty="0"/>
            </a:br>
            <a:endParaRPr lang="en-US" dirty="0"/>
          </a:p>
        </p:txBody>
      </p:sp>
    </p:spTree>
    <p:extLst>
      <p:ext uri="{BB962C8B-B14F-4D97-AF65-F5344CB8AC3E}">
        <p14:creationId xmlns:p14="http://schemas.microsoft.com/office/powerpoint/2010/main" val="194156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990E99-3C62-9942-B8A6-17DE24969C0B}"/>
              </a:ext>
            </a:extLst>
          </p:cNvPr>
          <p:cNvSpPr txBox="1"/>
          <p:nvPr/>
        </p:nvSpPr>
        <p:spPr>
          <a:xfrm>
            <a:off x="5492309" y="3059668"/>
            <a:ext cx="1207382" cy="369332"/>
          </a:xfrm>
          <a:prstGeom prst="rect">
            <a:avLst/>
          </a:prstGeom>
          <a:noFill/>
        </p:spPr>
        <p:txBody>
          <a:bodyPr wrap="none" rtlCol="0">
            <a:spAutoFit/>
          </a:bodyPr>
          <a:lstStyle/>
          <a:p>
            <a:r>
              <a:rPr lang="en-US" dirty="0"/>
              <a:t>IPS Scoops</a:t>
            </a:r>
          </a:p>
        </p:txBody>
      </p:sp>
      <p:pic>
        <p:nvPicPr>
          <p:cNvPr id="4" name="Online Media 3" title="I.P.S. Scoopz.- Supporting At-Risk Youth on their Road to Success through Entrepreneurship">
            <a:hlinkClick r:id="" action="ppaction://media"/>
            <a:extLst>
              <a:ext uri="{FF2B5EF4-FFF2-40B4-BE49-F238E27FC236}">
                <a16:creationId xmlns:a16="http://schemas.microsoft.com/office/drawing/2014/main" id="{9195AB0C-1264-4674-B804-F2CD2BA6F232}"/>
              </a:ext>
            </a:extLst>
          </p:cNvPr>
          <p:cNvPicPr>
            <a:picLocks noRot="1" noChangeAspect="1"/>
          </p:cNvPicPr>
          <p:nvPr>
            <a:videoFile r:link="rId1"/>
          </p:nvPr>
        </p:nvPicPr>
        <p:blipFill>
          <a:blip r:embed="rId3"/>
          <a:stretch>
            <a:fillRect/>
          </a:stretch>
        </p:blipFill>
        <p:spPr>
          <a:xfrm>
            <a:off x="193963" y="129886"/>
            <a:ext cx="11730182" cy="6598227"/>
          </a:xfrm>
          <a:prstGeom prst="rect">
            <a:avLst/>
          </a:prstGeom>
        </p:spPr>
      </p:pic>
    </p:spTree>
    <p:extLst>
      <p:ext uri="{BB962C8B-B14F-4D97-AF65-F5344CB8AC3E}">
        <p14:creationId xmlns:p14="http://schemas.microsoft.com/office/powerpoint/2010/main" val="39068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60E3-FAEF-E24B-8F8A-7AF26CE59FDB}"/>
              </a:ext>
            </a:extLst>
          </p:cNvPr>
          <p:cNvSpPr>
            <a:spLocks noGrp="1"/>
          </p:cNvSpPr>
          <p:nvPr>
            <p:ph type="title"/>
          </p:nvPr>
        </p:nvSpPr>
        <p:spPr/>
        <p:txBody>
          <a:bodyPr/>
          <a:lstStyle/>
          <a:p>
            <a:r>
              <a:rPr lang="en-US" dirty="0"/>
              <a:t>Back to Buber</a:t>
            </a:r>
          </a:p>
        </p:txBody>
      </p:sp>
      <p:sp>
        <p:nvSpPr>
          <p:cNvPr id="3" name="Content Placeholder 2">
            <a:extLst>
              <a:ext uri="{FF2B5EF4-FFF2-40B4-BE49-F238E27FC236}">
                <a16:creationId xmlns:a16="http://schemas.microsoft.com/office/drawing/2014/main" id="{AE782373-7D29-564D-9D66-019B7A330975}"/>
              </a:ext>
            </a:extLst>
          </p:cNvPr>
          <p:cNvSpPr>
            <a:spLocks noGrp="1"/>
          </p:cNvSpPr>
          <p:nvPr>
            <p:ph idx="1"/>
          </p:nvPr>
        </p:nvSpPr>
        <p:spPr/>
        <p:txBody>
          <a:bodyPr/>
          <a:lstStyle/>
          <a:p>
            <a:pPr marL="0" indent="0">
              <a:buNone/>
            </a:pPr>
            <a:r>
              <a:rPr lang="en-US" i="1" dirty="0"/>
              <a:t>Man wants liberty to become the man he wants to become. </a:t>
            </a:r>
            <a:r>
              <a:rPr lang="en-US" dirty="0"/>
              <a:t>He does so because he does not know what man he will want to become in time.</a:t>
            </a:r>
          </a:p>
          <a:p>
            <a:pPr marL="0" indent="0">
              <a:buNone/>
            </a:pPr>
            <a:r>
              <a:rPr lang="en-US" dirty="0"/>
              <a:t>Man does not want liberty in order to maximize his utility, or that of the society in which he is a part. </a:t>
            </a:r>
            <a:r>
              <a:rPr lang="en-US" i="1" dirty="0"/>
              <a:t>He wants liberty to become the man he wants to become.</a:t>
            </a:r>
          </a:p>
        </p:txBody>
      </p:sp>
    </p:spTree>
    <p:extLst>
      <p:ext uri="{BB962C8B-B14F-4D97-AF65-F5344CB8AC3E}">
        <p14:creationId xmlns:p14="http://schemas.microsoft.com/office/powerpoint/2010/main" val="271175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5952-E24B-4D9B-905A-779D35B6257E}"/>
              </a:ext>
            </a:extLst>
          </p:cNvPr>
          <p:cNvSpPr>
            <a:spLocks noGrp="1"/>
          </p:cNvSpPr>
          <p:nvPr>
            <p:ph type="title"/>
          </p:nvPr>
        </p:nvSpPr>
        <p:spPr>
          <a:xfrm>
            <a:off x="1201013" y="4787215"/>
            <a:ext cx="9601196" cy="1303867"/>
          </a:xfrm>
        </p:spPr>
        <p:txBody>
          <a:bodyPr>
            <a:normAutofit/>
          </a:bodyPr>
          <a:lstStyle/>
          <a:p>
            <a:r>
              <a:rPr lang="en-US" sz="2000" dirty="0">
                <a:hlinkClick r:id="rId3"/>
              </a:rPr>
              <a:t>https://missionbelt.com/</a:t>
            </a:r>
            <a:r>
              <a:rPr lang="en-US" sz="2000" dirty="0"/>
              <a:t>		</a:t>
            </a:r>
            <a:r>
              <a:rPr lang="en-US" sz="2000" dirty="0">
                <a:hlinkClick r:id="rId4"/>
              </a:rPr>
              <a:t>https://www.theothersideacademy.com</a:t>
            </a:r>
            <a:br>
              <a:rPr lang="en-US" sz="2000" dirty="0"/>
            </a:br>
            <a:r>
              <a:rPr lang="en-US" sz="2000" dirty="0">
                <a:hlinkClick r:id="rId5"/>
              </a:rPr>
              <a:t>https://breakroomchoices.com</a:t>
            </a:r>
            <a:r>
              <a:rPr lang="en-US" sz="2000" dirty="0"/>
              <a:t>		</a:t>
            </a:r>
          </a:p>
        </p:txBody>
      </p:sp>
      <p:pic>
        <p:nvPicPr>
          <p:cNvPr id="4" name="Online Media 3" title="Tailgate Battle! GMC vs RAM vs Ford vs Chevy (and Honda)">
            <a:hlinkClick r:id="" action="ppaction://media"/>
            <a:extLst>
              <a:ext uri="{FF2B5EF4-FFF2-40B4-BE49-F238E27FC236}">
                <a16:creationId xmlns:a16="http://schemas.microsoft.com/office/drawing/2014/main" id="{BA780F30-9DEF-4FB3-B9E6-0CC033A0ADC2}"/>
              </a:ext>
            </a:extLst>
          </p:cNvPr>
          <p:cNvPicPr>
            <a:picLocks noGrp="1" noRot="1" noChangeAspect="1"/>
          </p:cNvPicPr>
          <p:nvPr>
            <p:ph idx="1"/>
            <a:videoFile r:link="rId1"/>
          </p:nvPr>
        </p:nvPicPr>
        <p:blipFill>
          <a:blip r:embed="rId6"/>
          <a:stretch>
            <a:fillRect/>
          </a:stretch>
        </p:blipFill>
        <p:spPr>
          <a:xfrm>
            <a:off x="2477729" y="894164"/>
            <a:ext cx="6921808" cy="3893051"/>
          </a:xfrm>
          <a:prstGeom prst="rect">
            <a:avLst/>
          </a:prstGeom>
        </p:spPr>
      </p:pic>
    </p:spTree>
    <p:extLst>
      <p:ext uri="{BB962C8B-B14F-4D97-AF65-F5344CB8AC3E}">
        <p14:creationId xmlns:p14="http://schemas.microsoft.com/office/powerpoint/2010/main" val="29507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B384-314B-4A4C-BA9C-F6714E36635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E2F5C07-9BD6-9945-A16C-B7CCCA9FB5A6}"/>
              </a:ext>
            </a:extLst>
          </p:cNvPr>
          <p:cNvSpPr>
            <a:spLocks noGrp="1"/>
          </p:cNvSpPr>
          <p:nvPr>
            <p:ph idx="1"/>
          </p:nvPr>
        </p:nvSpPr>
        <p:spPr/>
        <p:txBody>
          <a:bodyPr/>
          <a:lstStyle/>
          <a:p>
            <a:r>
              <a:rPr lang="en-US" dirty="0"/>
              <a:t>The Outward Mindset- Arbinger Institute</a:t>
            </a:r>
          </a:p>
          <a:p>
            <a:r>
              <a:rPr lang="en-US" dirty="0"/>
              <a:t>The Anatomy of Peace- Arbinger</a:t>
            </a:r>
          </a:p>
          <a:p>
            <a:r>
              <a:rPr lang="en-US" dirty="0"/>
              <a:t>Finite and Infinite Games- James </a:t>
            </a:r>
            <a:r>
              <a:rPr lang="en-US" dirty="0" err="1"/>
              <a:t>Carse</a:t>
            </a:r>
            <a:endParaRPr lang="en-US" dirty="0"/>
          </a:p>
          <a:p>
            <a:r>
              <a:rPr lang="en-US" dirty="0"/>
              <a:t>Seth Godin, Simon Sinek, Ryan Holiday </a:t>
            </a:r>
          </a:p>
        </p:txBody>
      </p:sp>
    </p:spTree>
    <p:extLst>
      <p:ext uri="{BB962C8B-B14F-4D97-AF65-F5344CB8AC3E}">
        <p14:creationId xmlns:p14="http://schemas.microsoft.com/office/powerpoint/2010/main" val="43724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9694-7A29-FF43-914A-B55D6170194F}"/>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FB51411A-60AD-744C-91D1-023B23EE66C8}"/>
              </a:ext>
            </a:extLst>
          </p:cNvPr>
          <p:cNvSpPr>
            <a:spLocks noGrp="1"/>
          </p:cNvSpPr>
          <p:nvPr>
            <p:ph idx="1"/>
          </p:nvPr>
        </p:nvSpPr>
        <p:spPr/>
        <p:txBody>
          <a:bodyPr/>
          <a:lstStyle/>
          <a:p>
            <a:pPr marL="0" indent="0">
              <a:buNone/>
            </a:pPr>
            <a:r>
              <a:rPr lang="en-US" dirty="0"/>
              <a:t>Mitch Peterson</a:t>
            </a:r>
          </a:p>
          <a:p>
            <a:pPr marL="0" indent="0">
              <a:buNone/>
            </a:pPr>
            <a:r>
              <a:rPr lang="en-US" dirty="0" err="1"/>
              <a:t>Mitch.Peterson@usu.edu</a:t>
            </a:r>
            <a:endParaRPr lang="en-US" dirty="0"/>
          </a:p>
          <a:p>
            <a:pPr marL="0" indent="0">
              <a:buNone/>
            </a:pPr>
            <a:r>
              <a:rPr lang="en-US" dirty="0"/>
              <a:t>LinkedIn- https://www.linkedin.com/in/mitchpetey/</a:t>
            </a:r>
          </a:p>
          <a:p>
            <a:pPr marL="0" indent="0">
              <a:buNone/>
            </a:pPr>
            <a:endParaRPr lang="en-US" dirty="0"/>
          </a:p>
        </p:txBody>
      </p:sp>
    </p:spTree>
    <p:extLst>
      <p:ext uri="{BB962C8B-B14F-4D97-AF65-F5344CB8AC3E}">
        <p14:creationId xmlns:p14="http://schemas.microsoft.com/office/powerpoint/2010/main" val="310403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C406-6C31-3F4E-8C2D-CA7150E20B7D}"/>
              </a:ext>
            </a:extLst>
          </p:cNvPr>
          <p:cNvSpPr>
            <a:spLocks noGrp="1"/>
          </p:cNvSpPr>
          <p:nvPr>
            <p:ph type="title"/>
          </p:nvPr>
        </p:nvSpPr>
        <p:spPr/>
        <p:txBody>
          <a:bodyPr/>
          <a:lstStyle/>
          <a:p>
            <a:r>
              <a:rPr lang="en-US" dirty="0"/>
              <a:t>If you want to study the entrepreneur, study the juvenile delinquent…The delinquent is saying with his actions, </a:t>
            </a:r>
            <a:br>
              <a:rPr lang="en-US" dirty="0"/>
            </a:br>
            <a:r>
              <a:rPr lang="en-US" dirty="0"/>
              <a:t>“This sucks. I’m going to do my own thing.”</a:t>
            </a:r>
          </a:p>
        </p:txBody>
      </p:sp>
      <p:sp>
        <p:nvSpPr>
          <p:cNvPr id="3" name="Text Placeholder 2">
            <a:extLst>
              <a:ext uri="{FF2B5EF4-FFF2-40B4-BE49-F238E27FC236}">
                <a16:creationId xmlns:a16="http://schemas.microsoft.com/office/drawing/2014/main" id="{8FB54522-34BE-F948-82D4-1E0959379080}"/>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D5F690F-6F7A-ED42-ABD3-2023694036BA}"/>
              </a:ext>
            </a:extLst>
          </p:cNvPr>
          <p:cNvSpPr>
            <a:spLocks noGrp="1"/>
          </p:cNvSpPr>
          <p:nvPr>
            <p:ph type="body" idx="1"/>
          </p:nvPr>
        </p:nvSpPr>
        <p:spPr/>
        <p:txBody>
          <a:bodyPr/>
          <a:lstStyle/>
          <a:p>
            <a:r>
              <a:rPr lang="en-US" sz="2400" dirty="0"/>
              <a:t>Yvon Chouinard</a:t>
            </a:r>
          </a:p>
          <a:p>
            <a:r>
              <a:rPr lang="en-US" dirty="0"/>
              <a:t>Founder of Patagonia</a:t>
            </a:r>
          </a:p>
        </p:txBody>
      </p:sp>
    </p:spTree>
    <p:extLst>
      <p:ext uri="{BB962C8B-B14F-4D97-AF65-F5344CB8AC3E}">
        <p14:creationId xmlns:p14="http://schemas.microsoft.com/office/powerpoint/2010/main" val="146062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5ECA-680C-4D4B-ABF2-9BEE4C07EFC2}"/>
              </a:ext>
            </a:extLst>
          </p:cNvPr>
          <p:cNvSpPr>
            <a:spLocks noGrp="1"/>
          </p:cNvSpPr>
          <p:nvPr>
            <p:ph type="title"/>
          </p:nvPr>
        </p:nvSpPr>
        <p:spPr/>
        <p:txBody>
          <a:bodyPr/>
          <a:lstStyle/>
          <a:p>
            <a:r>
              <a:rPr lang="en-US" dirty="0"/>
              <a:t>Martin Buber</a:t>
            </a:r>
          </a:p>
        </p:txBody>
      </p:sp>
      <p:sp>
        <p:nvSpPr>
          <p:cNvPr id="3" name="Content Placeholder 2">
            <a:extLst>
              <a:ext uri="{FF2B5EF4-FFF2-40B4-BE49-F238E27FC236}">
                <a16:creationId xmlns:a16="http://schemas.microsoft.com/office/drawing/2014/main" id="{263358BF-8C47-6045-B52D-88DC090C289C}"/>
              </a:ext>
            </a:extLst>
          </p:cNvPr>
          <p:cNvSpPr>
            <a:spLocks noGrp="1"/>
          </p:cNvSpPr>
          <p:nvPr>
            <p:ph idx="1"/>
          </p:nvPr>
        </p:nvSpPr>
        <p:spPr/>
        <p:txBody>
          <a:bodyPr/>
          <a:lstStyle/>
          <a:p>
            <a:r>
              <a:rPr lang="en-US" dirty="0"/>
              <a:t>“It is useful to think of man as an imagining being, which in itself sets him apart from other species. A person sees himself or herself in many roles, capacities, and natures, in many settings, in many times, in many places. As one contemplates moving from imagination to potential behavior, however, constraints emerge to bound or limit the set of prospects severely.”</a:t>
            </a:r>
          </a:p>
        </p:txBody>
      </p:sp>
      <p:sp>
        <p:nvSpPr>
          <p:cNvPr id="4" name="Text Placeholder 3">
            <a:extLst>
              <a:ext uri="{FF2B5EF4-FFF2-40B4-BE49-F238E27FC236}">
                <a16:creationId xmlns:a16="http://schemas.microsoft.com/office/drawing/2014/main" id="{AEC751CE-1879-E946-B78C-F2A33509D915}"/>
              </a:ext>
            </a:extLst>
          </p:cNvPr>
          <p:cNvSpPr>
            <a:spLocks noGrp="1"/>
          </p:cNvSpPr>
          <p:nvPr>
            <p:ph type="body" sz="half" idx="2"/>
          </p:nvPr>
        </p:nvSpPr>
        <p:spPr/>
        <p:txBody>
          <a:bodyPr/>
          <a:lstStyle/>
          <a:p>
            <a:r>
              <a:rPr lang="en-US" dirty="0"/>
              <a:t>Natural and Artifactual Man</a:t>
            </a:r>
          </a:p>
        </p:txBody>
      </p:sp>
    </p:spTree>
    <p:extLst>
      <p:ext uri="{BB962C8B-B14F-4D97-AF65-F5344CB8AC3E}">
        <p14:creationId xmlns:p14="http://schemas.microsoft.com/office/powerpoint/2010/main" val="102975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1A040-BD66-754C-8054-22F698D6C7E1}"/>
              </a:ext>
            </a:extLst>
          </p:cNvPr>
          <p:cNvSpPr txBox="1"/>
          <p:nvPr/>
        </p:nvSpPr>
        <p:spPr>
          <a:xfrm>
            <a:off x="2384855" y="1692875"/>
            <a:ext cx="7278130" cy="2308324"/>
          </a:xfrm>
          <a:prstGeom prst="rect">
            <a:avLst/>
          </a:prstGeom>
          <a:noFill/>
        </p:spPr>
        <p:txBody>
          <a:bodyPr wrap="square" rtlCol="0">
            <a:spAutoFit/>
          </a:bodyPr>
          <a:lstStyle/>
          <a:p>
            <a:r>
              <a:rPr lang="en-US" sz="2400" dirty="0"/>
              <a:t>“Once all of the possible constraints are accounted for (historical, geographic, cultural, physical, genetic), there still remains a large set of possible persons that one might imagine himself or herself to be, or might imagine herself of becoming. There is room for “improvement”, for the construction of what might be.”</a:t>
            </a:r>
          </a:p>
        </p:txBody>
      </p:sp>
    </p:spTree>
    <p:extLst>
      <p:ext uri="{BB962C8B-B14F-4D97-AF65-F5344CB8AC3E}">
        <p14:creationId xmlns:p14="http://schemas.microsoft.com/office/powerpoint/2010/main" val="284063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8FD5-86C3-6742-B2B0-D7B123981092}"/>
              </a:ext>
            </a:extLst>
          </p:cNvPr>
          <p:cNvSpPr>
            <a:spLocks noGrp="1"/>
          </p:cNvSpPr>
          <p:nvPr>
            <p:ph type="title"/>
          </p:nvPr>
        </p:nvSpPr>
        <p:spPr/>
        <p:txBody>
          <a:bodyPr/>
          <a:lstStyle/>
          <a:p>
            <a:r>
              <a:rPr lang="en-US" dirty="0"/>
              <a:t>Growth Mindset</a:t>
            </a:r>
          </a:p>
        </p:txBody>
      </p:sp>
      <p:sp>
        <p:nvSpPr>
          <p:cNvPr id="3" name="Content Placeholder 2">
            <a:extLst>
              <a:ext uri="{FF2B5EF4-FFF2-40B4-BE49-F238E27FC236}">
                <a16:creationId xmlns:a16="http://schemas.microsoft.com/office/drawing/2014/main" id="{E96FD2BA-80E1-C943-929C-9DFCEF34E16C}"/>
              </a:ext>
            </a:extLst>
          </p:cNvPr>
          <p:cNvSpPr>
            <a:spLocks noGrp="1"/>
          </p:cNvSpPr>
          <p:nvPr>
            <p:ph idx="1"/>
          </p:nvPr>
        </p:nvSpPr>
        <p:spPr/>
        <p:txBody>
          <a:bodyPr/>
          <a:lstStyle/>
          <a:p>
            <a:r>
              <a:rPr lang="en-US" dirty="0"/>
              <a:t>The Power of YET</a:t>
            </a:r>
          </a:p>
          <a:p>
            <a:r>
              <a:rPr lang="en-US" dirty="0"/>
              <a:t>I cannot fail, I can only change</a:t>
            </a:r>
          </a:p>
          <a:p>
            <a:r>
              <a:rPr lang="en-US" dirty="0"/>
              <a:t>Embraces challenges</a:t>
            </a:r>
          </a:p>
          <a:p>
            <a:r>
              <a:rPr lang="en-US" dirty="0"/>
              <a:t>Welcomes feedback</a:t>
            </a:r>
          </a:p>
          <a:p>
            <a:r>
              <a:rPr lang="en-US" dirty="0"/>
              <a:t>Opportunity creates opportunity</a:t>
            </a:r>
          </a:p>
        </p:txBody>
      </p:sp>
    </p:spTree>
    <p:extLst>
      <p:ext uri="{BB962C8B-B14F-4D97-AF65-F5344CB8AC3E}">
        <p14:creationId xmlns:p14="http://schemas.microsoft.com/office/powerpoint/2010/main" val="27464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038002-9451-064A-A928-BF3CB9B98D11}"/>
              </a:ext>
            </a:extLst>
          </p:cNvPr>
          <p:cNvPicPr>
            <a:picLocks noChangeAspect="1"/>
          </p:cNvPicPr>
          <p:nvPr/>
        </p:nvPicPr>
        <p:blipFill rotWithShape="1">
          <a:blip r:embed="rId3"/>
          <a:srcRect r="1" b="6844"/>
          <a:stretch/>
        </p:blipFill>
        <p:spPr>
          <a:xfrm>
            <a:off x="486138" y="488137"/>
            <a:ext cx="11227442" cy="5883295"/>
          </a:xfrm>
          <a:prstGeom prst="rect">
            <a:avLst/>
          </a:prstGeom>
        </p:spPr>
      </p:pic>
      <p:sp>
        <p:nvSpPr>
          <p:cNvPr id="19" name="Rectangle 10">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4"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6"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43307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79E1-852C-5449-8F05-A5F225029DC3}"/>
              </a:ext>
            </a:extLst>
          </p:cNvPr>
          <p:cNvSpPr>
            <a:spLocks noGrp="1"/>
          </p:cNvSpPr>
          <p:nvPr>
            <p:ph type="title"/>
          </p:nvPr>
        </p:nvSpPr>
        <p:spPr/>
        <p:txBody>
          <a:bodyPr/>
          <a:lstStyle/>
          <a:p>
            <a:r>
              <a:rPr lang="en-US" dirty="0"/>
              <a:t>The Addition Coming From You</a:t>
            </a:r>
          </a:p>
        </p:txBody>
      </p:sp>
      <p:sp>
        <p:nvSpPr>
          <p:cNvPr id="3" name="Text Placeholder 2">
            <a:extLst>
              <a:ext uri="{FF2B5EF4-FFF2-40B4-BE49-F238E27FC236}">
                <a16:creationId xmlns:a16="http://schemas.microsoft.com/office/drawing/2014/main" id="{FB736700-C880-D845-9626-A6EF487DE3E8}"/>
              </a:ext>
            </a:extLst>
          </p:cNvPr>
          <p:cNvSpPr>
            <a:spLocks noGrp="1"/>
          </p:cNvSpPr>
          <p:nvPr>
            <p:ph type="body" idx="1"/>
          </p:nvPr>
        </p:nvSpPr>
        <p:spPr/>
        <p:txBody>
          <a:bodyPr/>
          <a:lstStyle/>
          <a:p>
            <a:r>
              <a:rPr lang="en-US" dirty="0">
                <a:hlinkClick r:id="rId3"/>
              </a:rPr>
              <a:t>Epictetus, The Stoic Philosopher</a:t>
            </a:r>
            <a:endParaRPr lang="en-US" dirty="0"/>
          </a:p>
        </p:txBody>
      </p:sp>
    </p:spTree>
    <p:extLst>
      <p:ext uri="{BB962C8B-B14F-4D97-AF65-F5344CB8AC3E}">
        <p14:creationId xmlns:p14="http://schemas.microsoft.com/office/powerpoint/2010/main" val="227981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6F9C-E6A6-9342-8263-BBC4542AFF0F}"/>
              </a:ext>
            </a:extLst>
          </p:cNvPr>
          <p:cNvSpPr>
            <a:spLocks noGrp="1"/>
          </p:cNvSpPr>
          <p:nvPr>
            <p:ph type="title"/>
          </p:nvPr>
        </p:nvSpPr>
        <p:spPr/>
        <p:txBody>
          <a:bodyPr/>
          <a:lstStyle/>
          <a:p>
            <a:r>
              <a:rPr lang="en-US" dirty="0"/>
              <a:t>Entrepreneurial Mindset</a:t>
            </a:r>
          </a:p>
        </p:txBody>
      </p:sp>
      <p:sp>
        <p:nvSpPr>
          <p:cNvPr id="3" name="Content Placeholder 2">
            <a:extLst>
              <a:ext uri="{FF2B5EF4-FFF2-40B4-BE49-F238E27FC236}">
                <a16:creationId xmlns:a16="http://schemas.microsoft.com/office/drawing/2014/main" id="{A1756A6D-E084-624E-8D91-F2D28B026E39}"/>
              </a:ext>
            </a:extLst>
          </p:cNvPr>
          <p:cNvSpPr>
            <a:spLocks noGrp="1"/>
          </p:cNvSpPr>
          <p:nvPr>
            <p:ph sz="half" idx="1"/>
          </p:nvPr>
        </p:nvSpPr>
        <p:spPr/>
        <p:txBody>
          <a:bodyPr/>
          <a:lstStyle/>
          <a:p>
            <a:r>
              <a:rPr lang="en-US" dirty="0"/>
              <a:t>Comfort With Risk</a:t>
            </a:r>
          </a:p>
          <a:p>
            <a:r>
              <a:rPr lang="en-US" dirty="0"/>
              <a:t>Communication &amp; Collaboration</a:t>
            </a:r>
          </a:p>
          <a:p>
            <a:r>
              <a:rPr lang="en-US" dirty="0"/>
              <a:t>Creativity &amp; Innovation</a:t>
            </a:r>
          </a:p>
          <a:p>
            <a:r>
              <a:rPr lang="en-US" dirty="0"/>
              <a:t>Future Orientation</a:t>
            </a:r>
          </a:p>
          <a:p>
            <a:pPr marL="0" indent="0">
              <a:buNone/>
            </a:pPr>
            <a:endParaRPr lang="en-US" dirty="0"/>
          </a:p>
        </p:txBody>
      </p:sp>
      <p:sp>
        <p:nvSpPr>
          <p:cNvPr id="4" name="Content Placeholder 3">
            <a:extLst>
              <a:ext uri="{FF2B5EF4-FFF2-40B4-BE49-F238E27FC236}">
                <a16:creationId xmlns:a16="http://schemas.microsoft.com/office/drawing/2014/main" id="{650BF4C2-42C6-4D45-BB43-7FB8CCF92932}"/>
              </a:ext>
            </a:extLst>
          </p:cNvPr>
          <p:cNvSpPr>
            <a:spLocks noGrp="1"/>
          </p:cNvSpPr>
          <p:nvPr>
            <p:ph sz="half" idx="2"/>
          </p:nvPr>
        </p:nvSpPr>
        <p:spPr/>
        <p:txBody>
          <a:bodyPr/>
          <a:lstStyle/>
          <a:p>
            <a:r>
              <a:rPr lang="en-US" dirty="0"/>
              <a:t>Critical Thinking &amp; Problem Solving</a:t>
            </a:r>
          </a:p>
          <a:p>
            <a:r>
              <a:rPr lang="en-US" dirty="0"/>
              <a:t>Opportunity Recognition</a:t>
            </a:r>
          </a:p>
          <a:p>
            <a:r>
              <a:rPr lang="en-US" dirty="0"/>
              <a:t>Initiative &amp; Self-Reliance</a:t>
            </a:r>
          </a:p>
          <a:p>
            <a:r>
              <a:rPr lang="en-US" dirty="0"/>
              <a:t>Flexibility &amp; Adaptability</a:t>
            </a:r>
          </a:p>
        </p:txBody>
      </p:sp>
    </p:spTree>
    <p:extLst>
      <p:ext uri="{BB962C8B-B14F-4D97-AF65-F5344CB8AC3E}">
        <p14:creationId xmlns:p14="http://schemas.microsoft.com/office/powerpoint/2010/main" val="392340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FB100"/>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 name="Picture 1">
            <a:extLst>
              <a:ext uri="{FF2B5EF4-FFF2-40B4-BE49-F238E27FC236}">
                <a16:creationId xmlns:a16="http://schemas.microsoft.com/office/drawing/2014/main" id="{66D5A254-86B2-5B45-B8BB-D26F71A60A6F}"/>
              </a:ext>
            </a:extLst>
          </p:cNvPr>
          <p:cNvPicPr>
            <a:picLocks noChangeAspect="1"/>
          </p:cNvPicPr>
          <p:nvPr/>
        </p:nvPicPr>
        <p:blipFill>
          <a:blip r:embed="rId5"/>
          <a:stretch>
            <a:fillRect/>
          </a:stretch>
        </p:blipFill>
        <p:spPr>
          <a:xfrm>
            <a:off x="1793075" y="1149305"/>
            <a:ext cx="8586937" cy="4615479"/>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39879051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20668</TotalTime>
  <Words>406</Words>
  <Application>Microsoft Office PowerPoint</Application>
  <PresentationFormat>Widescreen</PresentationFormat>
  <Paragraphs>60</Paragraphs>
  <Slides>17</Slides>
  <Notes>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Entrepreneurial Mindset in At-Risk Youth</vt:lpstr>
      <vt:lpstr>If you want to study the entrepreneur, study the juvenile delinquent…The delinquent is saying with his actions,  “This sucks. I’m going to do my own thing.”</vt:lpstr>
      <vt:lpstr>Martin Buber</vt:lpstr>
      <vt:lpstr>PowerPoint Presentation</vt:lpstr>
      <vt:lpstr>Growth Mindset</vt:lpstr>
      <vt:lpstr>PowerPoint Presentation</vt:lpstr>
      <vt:lpstr>The Addition Coming From You</vt:lpstr>
      <vt:lpstr>Entrepreneurial Mindset</vt:lpstr>
      <vt:lpstr>PowerPoint Presentation</vt:lpstr>
      <vt:lpstr>PowerPoint Presentation</vt:lpstr>
      <vt:lpstr>Finite Vs. Infinite Games</vt:lpstr>
      <vt:lpstr>Entrepreneurship as an Infinite Game</vt:lpstr>
      <vt:lpstr>PowerPoint Presentation</vt:lpstr>
      <vt:lpstr>Back to Buber</vt:lpstr>
      <vt:lpstr>https://missionbelt.com/  https://www.theothersideacademy.com https://breakroomchoices.com  </vt:lpstr>
      <vt:lpstr>Resources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Entrepreneurial Mindset in At-Risk Youth</dc:title>
  <dc:creator>Mitch Peterson</dc:creator>
  <cp:lastModifiedBy>Tandalaya Stitt</cp:lastModifiedBy>
  <cp:revision>19</cp:revision>
  <dcterms:created xsi:type="dcterms:W3CDTF">2019-08-29T20:45:31Z</dcterms:created>
  <dcterms:modified xsi:type="dcterms:W3CDTF">2019-09-24T16:25:39Z</dcterms:modified>
</cp:coreProperties>
</file>